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handoutMasterIdLst>
    <p:handoutMasterId r:id="rId117"/>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428" r:id="rId22"/>
    <p:sldId id="355" r:id="rId23"/>
    <p:sldId id="260" r:id="rId24"/>
    <p:sldId id="360" r:id="rId25"/>
    <p:sldId id="361" r:id="rId26"/>
    <p:sldId id="259" r:id="rId27"/>
    <p:sldId id="261" r:id="rId28"/>
    <p:sldId id="462" r:id="rId29"/>
    <p:sldId id="461" r:id="rId30"/>
    <p:sldId id="362" r:id="rId31"/>
    <p:sldId id="388" r:id="rId32"/>
    <p:sldId id="352" r:id="rId33"/>
    <p:sldId id="353" r:id="rId34"/>
    <p:sldId id="348" r:id="rId35"/>
    <p:sldId id="342" r:id="rId36"/>
    <p:sldId id="380" r:id="rId37"/>
    <p:sldId id="433" r:id="rId38"/>
    <p:sldId id="349" r:id="rId39"/>
    <p:sldId id="378" r:id="rId40"/>
    <p:sldId id="351" r:id="rId41"/>
    <p:sldId id="434" r:id="rId42"/>
    <p:sldId id="464" r:id="rId43"/>
    <p:sldId id="350" r:id="rId44"/>
    <p:sldId id="363" r:id="rId45"/>
    <p:sldId id="465" r:id="rId46"/>
    <p:sldId id="404" r:id="rId47"/>
    <p:sldId id="369" r:id="rId48"/>
    <p:sldId id="384" r:id="rId49"/>
    <p:sldId id="407" r:id="rId50"/>
    <p:sldId id="449" r:id="rId51"/>
    <p:sldId id="448" r:id="rId52"/>
    <p:sldId id="466" r:id="rId53"/>
    <p:sldId id="415" r:id="rId54"/>
    <p:sldId id="410" r:id="rId55"/>
    <p:sldId id="412" r:id="rId56"/>
    <p:sldId id="413" r:id="rId57"/>
    <p:sldId id="458" r:id="rId58"/>
    <p:sldId id="430" r:id="rId59"/>
    <p:sldId id="452" r:id="rId60"/>
    <p:sldId id="463" r:id="rId61"/>
    <p:sldId id="431" r:id="rId62"/>
    <p:sldId id="406" r:id="rId63"/>
    <p:sldId id="408" r:id="rId64"/>
    <p:sldId id="405" r:id="rId65"/>
    <p:sldId id="444" r:id="rId66"/>
    <p:sldId id="443" r:id="rId67"/>
    <p:sldId id="445" r:id="rId68"/>
    <p:sldId id="454" r:id="rId69"/>
    <p:sldId id="439" r:id="rId70"/>
    <p:sldId id="436" r:id="rId71"/>
    <p:sldId id="437" r:id="rId72"/>
    <p:sldId id="438" r:id="rId73"/>
    <p:sldId id="347" r:id="rId74"/>
    <p:sldId id="389" r:id="rId75"/>
    <p:sldId id="456" r:id="rId76"/>
    <p:sldId id="262" r:id="rId77"/>
    <p:sldId id="341" r:id="rId78"/>
    <p:sldId id="340" r:id="rId79"/>
    <p:sldId id="364" r:id="rId80"/>
    <p:sldId id="371" r:id="rId81"/>
    <p:sldId id="373" r:id="rId82"/>
    <p:sldId id="374" r:id="rId83"/>
    <p:sldId id="375" r:id="rId84"/>
    <p:sldId id="411" r:id="rId85"/>
    <p:sldId id="372" r:id="rId86"/>
    <p:sldId id="416" r:id="rId87"/>
    <p:sldId id="367" r:id="rId88"/>
    <p:sldId id="391" r:id="rId89"/>
    <p:sldId id="396" r:id="rId90"/>
    <p:sldId id="289" r:id="rId91"/>
    <p:sldId id="421" r:id="rId92"/>
    <p:sldId id="268" r:id="rId93"/>
    <p:sldId id="432" r:id="rId94"/>
    <p:sldId id="417" r:id="rId95"/>
    <p:sldId id="395" r:id="rId96"/>
    <p:sldId id="387" r:id="rId97"/>
    <p:sldId id="426" r:id="rId98"/>
    <p:sldId id="427" r:id="rId99"/>
    <p:sldId id="414" r:id="rId100"/>
    <p:sldId id="376" r:id="rId101"/>
    <p:sldId id="441" r:id="rId102"/>
    <p:sldId id="393" r:id="rId103"/>
    <p:sldId id="345" r:id="rId104"/>
    <p:sldId id="420" r:id="rId105"/>
    <p:sldId id="423" r:id="rId106"/>
    <p:sldId id="381" r:id="rId107"/>
    <p:sldId id="392" r:id="rId108"/>
    <p:sldId id="450" r:id="rId109"/>
    <p:sldId id="425" r:id="rId110"/>
    <p:sldId id="442" r:id="rId111"/>
    <p:sldId id="440" r:id="rId112"/>
    <p:sldId id="368" r:id="rId113"/>
    <p:sldId id="409" r:id="rId114"/>
    <p:sldId id="418" r:id="rId115"/>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67" d="100"/>
          <a:sy n="67"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25/03/2019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25/03/2019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114</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39</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90</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98</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104</a:t>
            </a:fld>
            <a:endParaRPr lang="fr-FR"/>
          </a:p>
        </p:txBody>
      </p:sp>
    </p:spTree>
    <p:extLst>
      <p:ext uri="{BB962C8B-B14F-4D97-AF65-F5344CB8AC3E}">
        <p14:creationId xmlns:p14="http://schemas.microsoft.com/office/powerpoint/2010/main" val="335480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25/03/2019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25/03/2019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25/03/2019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25/03/2019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25/03/2019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25/03/2019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25/03/2019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25/03/2019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25/03/2019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xaguildev.github.io/" TargetMode="External"/><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5.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5.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monapi/list/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7.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1.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9.png"/><Relationship Id="rId4" Type="http://schemas.openxmlformats.org/officeDocument/2006/relationships/hyperlink" Target="https://fr.wikipedia.org/wiki/Patron_d'architecture" TargetMode="External"/><Relationship Id="rId9" Type="http://schemas.openxmlformats.org/officeDocument/2006/relationships/image" Target="../media/image15.png"/></Relationships>
</file>

<file path=ppt/slides/_rels/slide99.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103</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113</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525224" y="4353680"/>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925970" y="4402922"/>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1913464" y="5186006"/>
            <a:ext cx="3356625" cy="369332"/>
          </a:xfrm>
          <a:prstGeom prst="rect">
            <a:avLst/>
          </a:prstGeom>
        </p:spPr>
        <p:txBody>
          <a:bodyPr wrap="none">
            <a:spAutoFit/>
          </a:bodyPr>
          <a:lstStyle/>
          <a:p>
            <a:r>
              <a:rPr lang="fr-FR" dirty="0">
                <a:hlinkClick r:id="rId4"/>
              </a:rPr>
              <a:t>https://www.guillaume-chervet.fr</a:t>
            </a:r>
            <a:endParaRPr lang="fr-FR" dirty="0"/>
          </a:p>
        </p:txBody>
      </p:sp>
      <p:sp>
        <p:nvSpPr>
          <p:cNvPr id="12" name="Rectangle 11">
            <a:extLst>
              <a:ext uri="{FF2B5EF4-FFF2-40B4-BE49-F238E27FC236}">
                <a16:creationId xmlns:a16="http://schemas.microsoft.com/office/drawing/2014/main" id="{4CF37769-84C8-4694-851F-F4D4E7DEAD38}"/>
              </a:ext>
            </a:extLst>
          </p:cNvPr>
          <p:cNvSpPr/>
          <p:nvPr/>
        </p:nvSpPr>
        <p:spPr>
          <a:xfrm>
            <a:off x="7187642" y="6044724"/>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216218" y="4018172"/>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7279716" y="3436272"/>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7279716" y="4890966"/>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4680" y="1532364"/>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0559" y="1958005"/>
            <a:ext cx="2103256" cy="210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805600725"/>
              </p:ext>
            </p:extLst>
          </p:nvPr>
        </p:nvGraphicFramePr>
        <p:xfrm>
          <a:off x="2554515" y="1249163"/>
          <a:ext cx="6517203" cy="5080895"/>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1686513"/>
          </a:xfrm>
        </p:spPr>
        <p:txBody>
          <a:bodyPr>
            <a:normAutofit/>
          </a:bodyPr>
          <a:lstStyle/>
          <a:p>
            <a:pPr marL="0" indent="0" algn="ctr">
              <a:buNone/>
            </a:pPr>
            <a:r>
              <a:rPr lang="fr-FR" sz="4400" dirty="0"/>
              <a:t>L'auteur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838323" y="3504936"/>
            <a:ext cx="3114675" cy="2308324"/>
          </a:xfrm>
          <a:prstGeom prst="rect">
            <a:avLst/>
          </a:prstGeom>
        </p:spPr>
        <p:txBody>
          <a:bodyPr wrap="square">
            <a:spAutoFit/>
          </a:bodyPr>
          <a:lstStyle/>
          <a:p>
            <a:pPr marL="457200" indent="-457200">
              <a:buFont typeface="Arial" panose="020B0604020202020204" pitchFamily="34" charset="0"/>
              <a:buChar char="•"/>
            </a:pPr>
            <a:r>
              <a:rPr lang="fr-FR" sz="3600" b="1" dirty="0">
                <a:solidFill>
                  <a:srgbClr val="0070C0"/>
                </a:solidFill>
              </a:rPr>
              <a:t>Performance</a:t>
            </a:r>
          </a:p>
          <a:p>
            <a:pPr marL="457200" indent="-457200">
              <a:buFont typeface="Arial" panose="020B0604020202020204" pitchFamily="34" charset="0"/>
              <a:buChar char="•"/>
            </a:pPr>
            <a:r>
              <a:rPr lang="fr-FR" sz="3600" b="1" dirty="0" err="1">
                <a:solidFill>
                  <a:srgbClr val="0070C0"/>
                </a:solidFill>
              </a:rPr>
              <a:t>Reliability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Scalability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Simplicity</a:t>
            </a:r>
            <a:endParaRPr lang="fr-FR" sz="36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176966" y="3319211"/>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rgbClr val="0070C0"/>
                </a:solidFill>
              </a:rPr>
              <a:t>Modifiability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Evolvability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Extensibility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Customizability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Configurability</a:t>
            </a:r>
            <a:endParaRPr lang="fr-FR" sz="3600" b="1" dirty="0">
              <a:solidFill>
                <a:srgbClr val="0070C0"/>
              </a:solidFill>
            </a:endParaRPr>
          </a:p>
        </p:txBody>
      </p:sp>
    </p:spTree>
    <p:extLst>
      <p:ext uri="{BB962C8B-B14F-4D97-AF65-F5344CB8AC3E}">
        <p14:creationId xmlns:p14="http://schemas.microsoft.com/office/powerpoint/2010/main" val="25574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2928938" y="2914650"/>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280395"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271833" y="2557457"/>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a:bodyPr>
          <a:lstStyle/>
          <a:p>
            <a:pPr marL="514350" indent="-514350">
              <a:buFont typeface="+mj-lt"/>
              <a:buAutoNum type="arabicPeriod"/>
            </a:pPr>
            <a:r>
              <a:rPr lang="fr-FR" sz="6000" dirty="0">
                <a:solidFill>
                  <a:schemeClr val="bg2">
                    <a:lumMod val="10000"/>
                  </a:schemeClr>
                </a:solidFill>
              </a:rPr>
              <a:t>Introduction</a:t>
            </a:r>
          </a:p>
          <a:p>
            <a:pPr marL="514350" indent="-514350">
              <a:buFont typeface="+mj-lt"/>
              <a:buAutoNum type="arabicPeriod"/>
            </a:pPr>
            <a:r>
              <a:rPr lang="fr-FR" sz="6000" dirty="0">
                <a:solidFill>
                  <a:schemeClr val="bg2">
                    <a:lumMod val="10000"/>
                  </a:schemeClr>
                </a:solidFill>
              </a:rPr>
              <a:t>REST </a:t>
            </a:r>
          </a:p>
          <a:p>
            <a:pPr marL="514350" indent="-51435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err="1">
                <a:solidFill>
                  <a:srgbClr val="FF0000"/>
                </a:solidFill>
              </a:rPr>
              <a:t>Erreure</a:t>
            </a:r>
            <a:r>
              <a:rPr lang="fr-FR" sz="2800" dirty="0">
                <a:solidFill>
                  <a:srgbClr val="FF0000"/>
                </a:solidFill>
              </a:rPr>
              <a:t> fonctionnelle</a:t>
            </a:r>
          </a:p>
          <a:p>
            <a:r>
              <a:rPr lang="fr-FR" sz="3200" dirty="0">
                <a:solidFill>
                  <a:schemeClr val="accent2">
                    <a:lumMod val="50000"/>
                  </a:schemeClr>
                </a:solidFill>
              </a:rPr>
              <a:t>http 500</a:t>
            </a:r>
          </a:p>
          <a:p>
            <a:pPr lvl="1"/>
            <a:r>
              <a:rPr lang="fr-FR" sz="2800" dirty="0">
                <a:solidFill>
                  <a:schemeClr val="accent2">
                    <a:lumMod val="50000"/>
                  </a:schemeClr>
                </a:solidFill>
              </a:rPr>
              <a:t>Plantage côté serveur</a:t>
            </a:r>
          </a:p>
        </p:txBody>
      </p:sp>
    </p:spTree>
    <p:extLst>
      <p:ext uri="{BB962C8B-B14F-4D97-AF65-F5344CB8AC3E}">
        <p14:creationId xmlns:p14="http://schemas.microsoft.com/office/powerpoint/2010/main" val="1221794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1125415805"/>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et </a:t>
            </a:r>
            <a:r>
              <a:rPr lang="fr-FR" dirty="0" err="1"/>
              <a:t>query</a:t>
            </a:r>
            <a:r>
              <a:rPr lang="fr-FR" dirty="0"/>
              <a:t> string</a:t>
            </a:r>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dirty="0"/>
              <a:t>Pour réaliser des filtres :</a:t>
            </a:r>
          </a:p>
          <a:p>
            <a:pPr marL="0" indent="0">
              <a:buNone/>
            </a:pPr>
            <a:endParaRPr lang="fr-FR" dirty="0"/>
          </a:p>
          <a:p>
            <a:pPr marL="0" indent="0">
              <a:buNone/>
            </a:pPr>
            <a:r>
              <a:rPr lang="fr-FR" dirty="0" err="1"/>
              <a:t>Request</a:t>
            </a:r>
            <a:r>
              <a:rPr lang="fr-FR" dirty="0"/>
              <a:t>:</a:t>
            </a:r>
          </a:p>
          <a:p>
            <a:pPr marL="0" indent="0">
              <a:buNone/>
            </a:pPr>
            <a:r>
              <a:rPr lang="fr-FR" dirty="0"/>
              <a:t>HTTP GET http://monapi/personnes</a:t>
            </a:r>
            <a:r>
              <a:rPr lang="fr-FR" dirty="0">
                <a:solidFill>
                  <a:srgbClr val="FF0000"/>
                </a:solidFill>
              </a:rPr>
              <a:t>?</a:t>
            </a:r>
            <a:r>
              <a:rPr lang="fr-FR" dirty="0">
                <a:solidFill>
                  <a:srgbClr val="00B050"/>
                </a:solidFill>
              </a:rPr>
              <a:t>nom</a:t>
            </a:r>
            <a:r>
              <a:rPr lang="fr-FR" dirty="0">
                <a:solidFill>
                  <a:srgbClr val="FF0000"/>
                </a:solidFill>
              </a:rPr>
              <a:t>=</a:t>
            </a:r>
            <a:r>
              <a:rPr lang="fr-FR" dirty="0">
                <a:solidFill>
                  <a:srgbClr val="0070C0"/>
                </a:solidFill>
              </a:rPr>
              <a:t>ryckewaert</a:t>
            </a:r>
            <a:r>
              <a:rPr lang="fr-FR" dirty="0">
                <a:solidFill>
                  <a:srgbClr val="FF0000"/>
                </a:solidFill>
              </a:rPr>
              <a:t>&amp;</a:t>
            </a:r>
            <a:r>
              <a:rPr lang="fr-FR" dirty="0">
                <a:solidFill>
                  <a:srgbClr val="00B050"/>
                </a:solidFill>
              </a:rPr>
              <a:t>age</a:t>
            </a:r>
            <a:r>
              <a:rPr lang="fr-FR" dirty="0">
                <a:solidFill>
                  <a:srgbClr val="FF0000"/>
                </a:solidFill>
              </a:rPr>
              <a:t>=</a:t>
            </a:r>
            <a:r>
              <a:rPr lang="fr-FR" dirty="0">
                <a:solidFill>
                  <a:srgbClr val="0070C0"/>
                </a:solidFill>
              </a:rPr>
              <a:t>10</a:t>
            </a:r>
          </a:p>
          <a:p>
            <a:pPr marL="0" indent="0">
              <a:buNone/>
            </a:pPr>
            <a:endParaRPr lang="fr-FR" dirty="0">
              <a:solidFill>
                <a:schemeClr val="accent2">
                  <a:lumMod val="50000"/>
                </a:schemeClr>
              </a:solidFill>
            </a:endParaRPr>
          </a:p>
          <a:p>
            <a:pPr marL="0" indent="0">
              <a:buNone/>
            </a:pPr>
            <a:r>
              <a:rPr lang="fr-FR" dirty="0" err="1">
                <a:solidFill>
                  <a:schemeClr val="accent2">
                    <a:lumMod val="50000"/>
                  </a:schemeClr>
                </a:solidFill>
              </a:rPr>
              <a:t>Response</a:t>
            </a:r>
            <a:r>
              <a:rPr lang="fr-FR" dirty="0">
                <a:solidFill>
                  <a:schemeClr val="accent2">
                    <a:lumMod val="50000"/>
                  </a:schemeClr>
                </a:solidFill>
              </a:rPr>
              <a:t> :</a:t>
            </a:r>
          </a:p>
          <a:p>
            <a:pPr marL="0" indent="0">
              <a:buNone/>
            </a:pPr>
            <a:r>
              <a:rPr lang="fr-FR" dirty="0">
                <a:solidFill>
                  <a:schemeClr val="accent2">
                    <a:lumMod val="50000"/>
                  </a:schemeClr>
                </a:solidFill>
              </a:rPr>
              <a:t>body : {’’data’’:[{’’id’’:1,’’nom’’: ’’Ryckewaert’’, ’’</a:t>
            </a:r>
            <a:r>
              <a:rPr lang="fr-FR" dirty="0" err="1">
                <a:solidFill>
                  <a:schemeClr val="accent2">
                    <a:lumMod val="50000"/>
                  </a:schemeClr>
                </a:solidFill>
              </a:rPr>
              <a:t>prenom</a:t>
            </a:r>
            <a:r>
              <a:rPr lang="fr-FR" dirty="0">
                <a:solidFill>
                  <a:schemeClr val="accent2">
                    <a:lumMod val="50000"/>
                  </a:schemeClr>
                </a:solidFill>
              </a:rPr>
              <a:t>’’:’’Cécile’’, age:10}]}</a:t>
            </a:r>
          </a:p>
          <a:p>
            <a:pPr marL="0" indent="0">
              <a:buNone/>
            </a:pPr>
            <a:r>
              <a:rPr lang="en-US" dirty="0">
                <a:solidFill>
                  <a:schemeClr val="accent2">
                    <a:lumMod val="50000"/>
                  </a:schemeClr>
                </a:solidFill>
              </a:rPr>
              <a:t>header: Content-Type: application/json; charset=utf-8</a:t>
            </a:r>
          </a:p>
          <a:p>
            <a:pPr lvl="1"/>
            <a:endParaRPr lang="fr-FR" dirty="0"/>
          </a:p>
        </p:txBody>
      </p:sp>
    </p:spTree>
    <p:extLst>
      <p:ext uri="{BB962C8B-B14F-4D97-AF65-F5344CB8AC3E}">
        <p14:creationId xmlns:p14="http://schemas.microsoft.com/office/powerpoint/2010/main" val="114745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et type de retour</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455579" y="1689438"/>
            <a:ext cx="5312923" cy="4351338"/>
          </a:xfrm>
        </p:spPr>
        <p:txBody>
          <a:bodyPr>
            <a:normAutofit fontScale="92500" lnSpcReduction="10000"/>
          </a:bodyPr>
          <a:lstStyle/>
          <a:p>
            <a:pPr marL="0" indent="0">
              <a:buNone/>
            </a:pPr>
            <a:r>
              <a:rPr lang="fr-FR" dirty="0" err="1"/>
              <a:t>Request</a:t>
            </a:r>
            <a:r>
              <a:rPr lang="fr-FR" dirty="0"/>
              <a:t>:</a:t>
            </a:r>
          </a:p>
          <a:p>
            <a:pPr marL="0" indent="0">
              <a:buNone/>
            </a:pPr>
            <a:r>
              <a:rPr lang="fr-FR" dirty="0"/>
              <a:t>HTTP GET </a:t>
            </a:r>
            <a:r>
              <a:rPr lang="fr-FR" dirty="0">
                <a:hlinkClick r:id="rId2"/>
              </a:rPr>
              <a:t>http://monapi/personnes</a:t>
            </a:r>
            <a:endParaRPr lang="fr-FR" dirty="0"/>
          </a:p>
          <a:p>
            <a:pPr marL="0" indent="0">
              <a:buNone/>
            </a:pPr>
            <a:endParaRPr lang="fr-FR" dirty="0"/>
          </a:p>
          <a:p>
            <a:pPr marL="0" indent="0">
              <a:buNone/>
            </a:pPr>
            <a:r>
              <a:rPr lang="fr-FR" dirty="0" err="1">
                <a:solidFill>
                  <a:schemeClr val="accent2">
                    <a:lumMod val="50000"/>
                  </a:schemeClr>
                </a:solidFill>
              </a:rPr>
              <a:t>Response</a:t>
            </a:r>
            <a:r>
              <a:rPr lang="fr-FR" dirty="0">
                <a:solidFill>
                  <a:schemeClr val="accent2">
                    <a:lumMod val="50000"/>
                  </a:schemeClr>
                </a:solidFill>
              </a:rPr>
              <a:t> :</a:t>
            </a:r>
          </a:p>
          <a:p>
            <a:pPr marL="0" indent="0">
              <a:buNone/>
            </a:pPr>
            <a:r>
              <a:rPr lang="fr-FR" dirty="0">
                <a:solidFill>
                  <a:schemeClr val="accent2">
                    <a:lumMod val="50000"/>
                  </a:schemeClr>
                </a:solidFill>
              </a:rPr>
              <a:t>body : </a:t>
            </a:r>
            <a:r>
              <a:rPr lang="fr-FR" b="1" dirty="0">
                <a:solidFill>
                  <a:srgbClr val="00B050"/>
                </a:solidFill>
              </a:rPr>
              <a:t>{’’data’’:</a:t>
            </a:r>
            <a:r>
              <a:rPr lang="fr-FR" dirty="0">
                <a:solidFill>
                  <a:srgbClr val="00B050"/>
                </a:solidFill>
              </a:rPr>
              <a:t>[{’’id’’:1,’’nom’’: ’’</a:t>
            </a:r>
            <a:r>
              <a:rPr lang="fr-FR" dirty="0" err="1">
                <a:solidFill>
                  <a:srgbClr val="00B050"/>
                </a:solidFill>
              </a:rPr>
              <a:t>Ryckewaert</a:t>
            </a:r>
            <a:r>
              <a:rPr lang="fr-FR" dirty="0">
                <a:solidFill>
                  <a:srgbClr val="00B050"/>
                </a:solidFill>
              </a:rPr>
              <a:t>’’, ’’</a:t>
            </a:r>
            <a:r>
              <a:rPr lang="fr-FR" dirty="0" err="1">
                <a:solidFill>
                  <a:srgbClr val="00B050"/>
                </a:solidFill>
              </a:rPr>
              <a:t>prenom</a:t>
            </a:r>
            <a:r>
              <a:rPr lang="fr-FR" dirty="0">
                <a:solidFill>
                  <a:srgbClr val="00B050"/>
                </a:solidFill>
              </a:rPr>
              <a:t>’’:’’Cécile’’, age:10}, {’’id’’:2,’’nom’’: ’’Chervet’’, ’’</a:t>
            </a:r>
            <a:r>
              <a:rPr lang="fr-FR" dirty="0" err="1">
                <a:solidFill>
                  <a:srgbClr val="00B050"/>
                </a:solidFill>
              </a:rPr>
              <a:t>prenom</a:t>
            </a:r>
            <a:r>
              <a:rPr lang="fr-FR" dirty="0">
                <a:solidFill>
                  <a:srgbClr val="00B050"/>
                </a:solidFill>
              </a:rPr>
              <a:t>’’:’ ’Guillaume’’, age:35}]</a:t>
            </a:r>
            <a:r>
              <a:rPr lang="fr-FR" b="1" dirty="0">
                <a:solidFill>
                  <a:srgbClr val="00B050"/>
                </a:solidFill>
              </a:rPr>
              <a:t>}</a:t>
            </a:r>
          </a:p>
          <a:p>
            <a:pPr marL="0" indent="0">
              <a:buNone/>
            </a:pPr>
            <a:r>
              <a:rPr lang="en-US" dirty="0">
                <a:solidFill>
                  <a:schemeClr val="accent2">
                    <a:lumMod val="50000"/>
                  </a:schemeClr>
                </a:solidFill>
              </a:rPr>
              <a:t>header: Content-Type: application/json; charset=utf-8</a:t>
            </a:r>
          </a:p>
          <a:p>
            <a:pPr marL="0" indent="0">
              <a:buNone/>
            </a:pPr>
            <a:endParaRPr lang="fr-FR" dirty="0"/>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6423500" y="1689438"/>
            <a:ext cx="564042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Request</a:t>
            </a:r>
            <a:r>
              <a:rPr lang="fr-FR" dirty="0"/>
              <a:t>:</a:t>
            </a:r>
          </a:p>
          <a:p>
            <a:pPr marL="0" indent="0">
              <a:buFont typeface="Arial" panose="020B0604020202020204" pitchFamily="34" charset="0"/>
              <a:buNone/>
            </a:pPr>
            <a:r>
              <a:rPr lang="fr-FR" dirty="0"/>
              <a:t>HTTP GET </a:t>
            </a:r>
            <a:r>
              <a:rPr lang="fr-FR" dirty="0">
                <a:hlinkClick r:id="rId2"/>
              </a:rPr>
              <a:t>http://monapi/personnes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err="1">
                <a:solidFill>
                  <a:schemeClr val="accent2">
                    <a:lumMod val="50000"/>
                  </a:schemeClr>
                </a:solidFill>
              </a:rPr>
              <a:t>Response</a:t>
            </a:r>
            <a:r>
              <a:rPr lang="fr-FR" dirty="0">
                <a:solidFill>
                  <a:schemeClr val="accent2">
                    <a:lumMod val="50000"/>
                  </a:schemeClr>
                </a:solidFill>
              </a:rPr>
              <a:t> :</a:t>
            </a:r>
          </a:p>
          <a:p>
            <a:pPr marL="0" indent="0">
              <a:buFont typeface="Arial" panose="020B0604020202020204" pitchFamily="34" charset="0"/>
              <a:buNone/>
            </a:pPr>
            <a:r>
              <a:rPr lang="fr-FR" dirty="0">
                <a:solidFill>
                  <a:schemeClr val="accent2">
                    <a:lumMod val="50000"/>
                  </a:schemeClr>
                </a:solidFill>
              </a:rPr>
              <a:t>body : </a:t>
            </a:r>
            <a:r>
              <a:rPr lang="fr-FR" b="1" dirty="0">
                <a:solidFill>
                  <a:schemeClr val="accent2"/>
                </a:solidFill>
              </a:rPr>
              <a:t>[</a:t>
            </a:r>
            <a:r>
              <a:rPr lang="fr-FR" dirty="0">
                <a:solidFill>
                  <a:schemeClr val="accent2"/>
                </a:solidFill>
              </a:rPr>
              <a:t>{’’id’’:1,’’nom’’: ’’</a:t>
            </a:r>
            <a:r>
              <a:rPr lang="fr-FR" dirty="0" err="1">
                <a:solidFill>
                  <a:schemeClr val="accent2"/>
                </a:solidFill>
              </a:rPr>
              <a:t>Ryckewaert</a:t>
            </a:r>
            <a:r>
              <a:rPr lang="fr-FR" dirty="0">
                <a:solidFill>
                  <a:schemeClr val="accent2"/>
                </a:solidFill>
              </a:rPr>
              <a:t>’’, ’’</a:t>
            </a:r>
            <a:r>
              <a:rPr lang="fr-FR" dirty="0" err="1">
                <a:solidFill>
                  <a:schemeClr val="accent2"/>
                </a:solidFill>
              </a:rPr>
              <a:t>prenom</a:t>
            </a:r>
            <a:r>
              <a:rPr lang="fr-FR" dirty="0">
                <a:solidFill>
                  <a:schemeClr val="accent2"/>
                </a:solidFill>
              </a:rPr>
              <a:t>’’:’’Cécile’’, age:10}, {’’id’’:2,’’nom’’: ’’Chervet’’, ’’</a:t>
            </a:r>
            <a:r>
              <a:rPr lang="fr-FR" dirty="0" err="1">
                <a:solidFill>
                  <a:schemeClr val="accent2"/>
                </a:solidFill>
              </a:rPr>
              <a:t>prenom</a:t>
            </a:r>
            <a:r>
              <a:rPr lang="fr-FR" dirty="0">
                <a:solidFill>
                  <a:schemeClr val="accent2"/>
                </a:solidFill>
              </a:rPr>
              <a:t>’’:’ ’Guillaume’’, age:35}</a:t>
            </a:r>
            <a:r>
              <a:rPr lang="fr-FR" b="1" dirty="0">
                <a:solidFill>
                  <a:schemeClr val="accent2"/>
                </a:solidFill>
              </a:rPr>
              <a:t>]</a:t>
            </a:r>
          </a:p>
          <a:p>
            <a:pPr marL="0" indent="0">
              <a:buFont typeface="Arial" panose="020B0604020202020204" pitchFamily="34" charset="0"/>
              <a:buNone/>
            </a:pPr>
            <a:r>
              <a:rPr lang="en-US" dirty="0">
                <a:solidFill>
                  <a:schemeClr val="accent2">
                    <a:lumMod val="50000"/>
                  </a:schemeClr>
                </a:solidFill>
              </a:rPr>
              <a:t>header: Content-Type: application/json; charset=utf-8</a:t>
            </a:r>
          </a:p>
          <a:p>
            <a:pPr marL="0" indent="0">
              <a:buFont typeface="Arial" panose="020B0604020202020204" pitchFamily="34" charset="0"/>
              <a:buNone/>
            </a:pPr>
            <a:endParaRPr lang="fr-FR" dirty="0"/>
          </a:p>
        </p:txBody>
      </p:sp>
    </p:spTree>
    <p:extLst>
      <p:ext uri="{BB962C8B-B14F-4D97-AF65-F5344CB8AC3E}">
        <p14:creationId xmlns:p14="http://schemas.microsoft.com/office/powerpoint/2010/main" val="3204749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p:txBody>
          <a:bodyPr/>
          <a:lstStyle/>
          <a:p>
            <a:r>
              <a:rPr lang="fr-FR" dirty="0"/>
              <a:t>PATCH précision</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p:txBody>
          <a:bodyPr/>
          <a:lstStyle/>
          <a:p>
            <a:r>
              <a:rPr lang="fr-FR" dirty="0"/>
              <a:t>PATCH permet une mise à jour partielle des données.</a:t>
            </a:r>
          </a:p>
          <a:p>
            <a:pPr lvl="1"/>
            <a:r>
              <a:rPr lang="fr-FR" dirty="0">
                <a:hlinkClick r:id="rId2"/>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application/json; charset=utf-8</a:t>
            </a:r>
          </a:p>
          <a:p>
            <a:endParaRPr lang="fr-FR" dirty="0"/>
          </a:p>
        </p:txBody>
      </p:sp>
    </p:spTree>
    <p:extLst>
      <p:ext uri="{BB962C8B-B14F-4D97-AF65-F5344CB8AC3E}">
        <p14:creationId xmlns:p14="http://schemas.microsoft.com/office/powerpoint/2010/main" val="278917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46</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 /</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2" name="Picture 4" descr="https://www.guillaume-chervet.fr/api/file/get/227aefdb-a2b9-4c27-98d9-2f0db43f99ca/692e0c31-6db4-4a9e-b391-475867a43eb8/ImageUploaded/choose-your-architecturepng.png">
            <a:extLst>
              <a:ext uri="{FF2B5EF4-FFF2-40B4-BE49-F238E27FC236}">
                <a16:creationId xmlns:a16="http://schemas.microsoft.com/office/drawing/2014/main" id="{7D91E4D9-0EFE-4ABF-AD16-8E2BE0360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25503"/>
          <a:stretch/>
        </p:blipFill>
        <p:spPr bwMode="auto">
          <a:xfrm>
            <a:off x="2025444" y="1377130"/>
            <a:ext cx="7859155" cy="486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1892523782"/>
              </p:ext>
            </p:extLst>
          </p:nvPr>
        </p:nvGraphicFramePr>
        <p:xfrm>
          <a:off x="1833046" y="2940551"/>
          <a:ext cx="8216118" cy="3669033"/>
        </p:xfrm>
        <a:graphic>
          <a:graphicData uri="http://schemas.openxmlformats.org/drawingml/2006/table">
            <a:tbl>
              <a:tblPr firstRow="1" bandRow="1">
                <a:tableStyleId>{5C22544A-7EE6-4342-B048-85BDC9FD1C3A}</a:tableStyleId>
              </a:tblPr>
              <a:tblGrid>
                <a:gridCol w="4108059">
                  <a:extLst>
                    <a:ext uri="{9D8B030D-6E8A-4147-A177-3AD203B41FA5}">
                      <a16:colId xmlns:a16="http://schemas.microsoft.com/office/drawing/2014/main" val="4210897886"/>
                    </a:ext>
                  </a:extLst>
                </a:gridCol>
                <a:gridCol w="4108059">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Serveur Code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Serveur Code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56148" y="3429000"/>
            <a:ext cx="10401301" cy="3285944"/>
          </a:xfrm>
          <a:prstGeom prst="ellipse">
            <a:avLst/>
          </a:prstGeom>
          <a:solidFill>
            <a:schemeClr val="bg1"/>
          </a:solid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594417" y="3844741"/>
            <a:ext cx="1066318" cy="707886"/>
          </a:xfrm>
          <a:prstGeom prst="rect">
            <a:avLst/>
          </a:prstGeom>
          <a:noFill/>
        </p:spPr>
        <p:txBody>
          <a:bodyPr wrap="none" rtlCol="0">
            <a:spAutoFit/>
          </a:bodyPr>
          <a:lstStyle/>
          <a:p>
            <a:r>
              <a:rPr lang="fr-FR" sz="4000" dirty="0">
                <a:solidFill>
                  <a:srgbClr val="0070C0"/>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3343631" y="5287060"/>
            <a:ext cx="3536161"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a:t>
            </a:r>
            <a:r>
              <a:rPr lang="fr-FR" sz="2800" dirty="0" err="1">
                <a:solidFill>
                  <a:schemeClr val="accent2"/>
                </a:solidFill>
              </a:rPr>
              <a:t>Integration</a:t>
            </a:r>
            <a:endParaRPr lang="fr-FR" sz="2800" dirty="0">
              <a:solidFill>
                <a:schemeClr val="accent2"/>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4247748" y="3663777"/>
            <a:ext cx="3119444"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056799" y="4143308"/>
            <a:ext cx="4504695" cy="461665"/>
          </a:xfrm>
          <a:prstGeom prst="rect">
            <a:avLst/>
          </a:prstGeom>
          <a:noFill/>
        </p:spPr>
        <p:txBody>
          <a:bodyPr wrap="none" rtlCol="0">
            <a:spAutoFit/>
          </a:bodyPr>
          <a:lstStyle/>
          <a:p>
            <a:r>
              <a:rPr lang="fr-FR" sz="2400" dirty="0" err="1">
                <a:solidFill>
                  <a:srgbClr val="00B050"/>
                </a:solidFill>
              </a:rPr>
              <a:t>Learn&amp;Use&amp;Masterise</a:t>
            </a:r>
            <a:r>
              <a:rPr lang="fr-FR" sz="2400" dirty="0">
                <a:solidFill>
                  <a:srgbClr val="00B050"/>
                </a:solidFill>
              </a:rPr>
              <a:t> IDE </a:t>
            </a:r>
            <a:r>
              <a:rPr lang="fr-FR" sz="2400" dirty="0" err="1">
                <a:solidFill>
                  <a:srgbClr val="00B050"/>
                </a:solidFill>
              </a:rPr>
              <a:t>shorcut</a:t>
            </a:r>
            <a:endParaRPr lang="fr-FR" sz="2400" dirty="0">
              <a:solidFill>
                <a:srgbClr val="00B050"/>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712839" y="4844719"/>
            <a:ext cx="3449791" cy="523220"/>
          </a:xfrm>
          <a:prstGeom prst="rect">
            <a:avLst/>
          </a:prstGeom>
          <a:noFill/>
        </p:spPr>
        <p:txBody>
          <a:bodyPr wrap="none" rtlCol="0">
            <a:spAutoFit/>
          </a:bodyPr>
          <a:lstStyle/>
          <a:p>
            <a:r>
              <a:rPr lang="fr-FR" sz="2800" dirty="0">
                <a:solidFill>
                  <a:schemeClr val="accent2"/>
                </a:solidFill>
              </a:rPr>
              <a:t>Hot </a:t>
            </a:r>
            <a:r>
              <a:rPr lang="fr-FR" sz="2800" dirty="0" err="1">
                <a:solidFill>
                  <a:schemeClr val="accent2"/>
                </a:solidFill>
              </a:rPr>
              <a:t>reload</a:t>
            </a:r>
            <a:r>
              <a:rPr lang="fr-FR" sz="2800" dirty="0">
                <a:solidFill>
                  <a:schemeClr val="accent2"/>
                </a:solidFill>
              </a:rPr>
              <a:t>/Live </a:t>
            </a:r>
            <a:r>
              <a:rPr lang="fr-FR" sz="2800" dirty="0" err="1">
                <a:solidFill>
                  <a:schemeClr val="accent2"/>
                </a:solidFill>
              </a:rPr>
              <a:t>reload</a:t>
            </a:r>
            <a:endParaRPr lang="fr-FR" sz="2800" dirty="0">
              <a:solidFill>
                <a:schemeClr val="accent2"/>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FF33CC"/>
                </a:solidFill>
              </a:rPr>
              <a:t>Raccourcir vos itérations </a:t>
            </a:r>
          </a:p>
          <a:p>
            <a:pPr algn="ctr"/>
            <a:r>
              <a:rPr lang="fr-FR" sz="4800" dirty="0">
                <a:solidFill>
                  <a:srgbClr val="FF33CC"/>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343631" y="5834530"/>
            <a:ext cx="5218352" cy="523220"/>
          </a:xfrm>
          <a:prstGeom prst="rect">
            <a:avLst/>
          </a:prstGeom>
          <a:noFill/>
        </p:spPr>
        <p:txBody>
          <a:bodyPr wrap="none" rtlCol="0">
            <a:spAutoFit/>
          </a:bodyPr>
          <a:lstStyle/>
          <a:p>
            <a:r>
              <a:rPr lang="fr-FR" sz="2800" dirty="0">
                <a:solidFill>
                  <a:srgbClr val="00B050"/>
                </a:solidFill>
              </a:rPr>
              <a:t>Automatise </a:t>
            </a:r>
            <a:r>
              <a:rPr lang="fr-FR" sz="2800" dirty="0" err="1">
                <a:solidFill>
                  <a:srgbClr val="00B050"/>
                </a:solidFill>
              </a:rPr>
              <a:t>every</a:t>
            </a:r>
            <a:r>
              <a:rPr lang="fr-FR" sz="2800" dirty="0">
                <a:solidFill>
                  <a:srgbClr val="00B050"/>
                </a:solidFill>
              </a:rPr>
              <a:t> </a:t>
            </a:r>
            <a:r>
              <a:rPr lang="fr-FR" sz="2800" dirty="0" err="1">
                <a:solidFill>
                  <a:srgbClr val="00B050"/>
                </a:solidFill>
              </a:rPr>
              <a:t>repetitive</a:t>
            </a:r>
            <a:r>
              <a:rPr lang="fr-FR" sz="2800" dirty="0">
                <a:solidFill>
                  <a:srgbClr val="00B050"/>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998863" y="4526828"/>
            <a:ext cx="4497770" cy="584775"/>
          </a:xfrm>
          <a:prstGeom prst="rect">
            <a:avLst/>
          </a:prstGeom>
          <a:noFill/>
        </p:spPr>
        <p:txBody>
          <a:bodyPr wrap="none" rtlCol="0">
            <a:spAutoFit/>
          </a:bodyPr>
          <a:lstStyle/>
          <a:p>
            <a:r>
              <a:rPr lang="fr-FR" sz="3200" dirty="0" err="1">
                <a:solidFill>
                  <a:srgbClr val="0070C0"/>
                </a:solidFill>
              </a:rPr>
              <a:t>Functionnal</a:t>
            </a:r>
            <a:r>
              <a:rPr lang="fr-FR" sz="3200" dirty="0">
                <a:solidFill>
                  <a:srgbClr val="0070C0"/>
                </a:solidFill>
              </a:rPr>
              <a:t> </a:t>
            </a:r>
            <a:r>
              <a:rPr lang="fr-FR" sz="3200" dirty="0" err="1">
                <a:solidFill>
                  <a:srgbClr val="0070C0"/>
                </a:solidFill>
              </a:rPr>
              <a:t>Programming</a:t>
            </a:r>
            <a:endParaRPr lang="fr-FR" sz="3200" dirty="0">
              <a:solidFill>
                <a:srgbClr val="0070C0"/>
              </a:solidFill>
            </a:endParaRPr>
          </a:p>
        </p:txBody>
      </p:sp>
    </p:spTree>
    <p:extLst>
      <p:ext uri="{BB962C8B-B14F-4D97-AF65-F5344CB8AC3E}">
        <p14:creationId xmlns:p14="http://schemas.microsoft.com/office/powerpoint/2010/main" val="1067765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4812301" y="1262153"/>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435741" y="1825625"/>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3974601" y="4809969"/>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5875858" y="3260897"/>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Tree>
    <p:extLst>
      <p:ext uri="{BB962C8B-B14F-4D97-AF65-F5344CB8AC3E}">
        <p14:creationId xmlns:p14="http://schemas.microsoft.com/office/powerpoint/2010/main" val="259777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 :</a:t>
            </a:r>
          </a:p>
          <a:p>
            <a:pPr lvl="1">
              <a:buFont typeface="Wingdings" panose="05000000000000000000" pitchFamily="2" charset="2"/>
              <a:buChar char="Ø"/>
            </a:pPr>
            <a:r>
              <a:rPr lang="fr-FR" sz="3200" dirty="0"/>
              <a:t> Peu de couplage dans le code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à</a:t>
            </a:r>
            <a:r>
              <a:rPr lang="fr-FR" sz="3200" dirty="0">
                <a:solidFill>
                  <a:schemeClr val="bg1">
                    <a:lumMod val="75000"/>
                  </a:schemeClr>
                </a:solidFill>
              </a:rPr>
              <a:t> </a:t>
            </a:r>
            <a:r>
              <a:rPr lang="fr-FR" sz="3200" dirty="0"/>
              <a:t>développer</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pour l’organisation en équipe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Etc.</a:t>
            </a:r>
            <a:endParaRPr lang="fr-FR" sz="3600" dirty="0"/>
          </a:p>
          <a:p>
            <a:endParaRPr lang="fr-FR" sz="3600" dirty="0"/>
          </a:p>
        </p:txBody>
      </p:sp>
    </p:spTree>
    <p:extLst>
      <p:ext uri="{BB962C8B-B14F-4D97-AF65-F5344CB8AC3E}">
        <p14:creationId xmlns:p14="http://schemas.microsoft.com/office/powerpoint/2010/main" val="82554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Nommage</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10350528" y="1946952"/>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10271179" y="331802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10133320" y="4978742"/>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spTree>
    <p:extLst>
      <p:ext uri="{BB962C8B-B14F-4D97-AF65-F5344CB8AC3E}">
        <p14:creationId xmlns:p14="http://schemas.microsoft.com/office/powerpoint/2010/main" val="754539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778903"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778903"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spTree>
    <p:extLst>
      <p:ext uri="{BB962C8B-B14F-4D97-AF65-F5344CB8AC3E}">
        <p14:creationId xmlns:p14="http://schemas.microsoft.com/office/powerpoint/2010/main" val="3486814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58799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49785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8987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18665887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633230"/>
            <a:ext cx="5876925" cy="4351338"/>
          </a:xfrm>
        </p:spPr>
        <p:txBody>
          <a:bodyPr>
            <a:normAutofit/>
          </a:bodyPr>
          <a:lstStyle/>
          <a:p>
            <a:pPr marL="0" indent="0">
              <a:buNone/>
            </a:pP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If-Modified-Since: Wed, 21 Oct 2015 07:28:00 GMT</a:t>
            </a:r>
          </a:p>
          <a:p>
            <a:pPr marL="0" indent="0">
              <a:buNone/>
            </a:pPr>
            <a:endParaRPr lang="fr-FR" sz="18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212418" y="1586529"/>
            <a:ext cx="6367559" cy="2031325"/>
          </a:xfrm>
          <a:prstGeom prst="rect">
            <a:avLst/>
          </a:prstGeom>
        </p:spPr>
        <p:txBody>
          <a:bodyPr wrap="square">
            <a:spAutoFit/>
          </a:bodyPr>
          <a:lstStyle/>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err="1">
                <a:solidFill>
                  <a:schemeClr val="accent1">
                    <a:lumMod val="75000"/>
                  </a:schemeClr>
                </a:solidFill>
              </a:rPr>
              <a:t>ETag</a:t>
            </a:r>
            <a:r>
              <a:rPr lang="pt-BR" i="1" dirty="0">
                <a:solidFill>
                  <a:schemeClr val="accent1">
                    <a:lumMod val="75000"/>
                  </a:schemeClr>
                </a:solidFill>
              </a:rPr>
              <a:t>: "33a64df551425fcc55e4d42a148795d9f25f89d4"</a:t>
            </a:r>
          </a:p>
          <a:p>
            <a:r>
              <a:rPr lang="pt-BR" i="1" dirty="0" err="1">
                <a:solidFill>
                  <a:schemeClr val="bg1">
                    <a:lumMod val="50000"/>
                  </a:schemeClr>
                </a:solidFill>
              </a:rPr>
              <a:t>ETag</a:t>
            </a:r>
            <a:r>
              <a:rPr lang="pt-BR" i="1" dirty="0">
                <a:solidFill>
                  <a:schemeClr val="bg1">
                    <a:lumMod val="50000"/>
                  </a:schemeClr>
                </a:solidFill>
              </a:rPr>
              <a:t>: W/"0815“</a:t>
            </a:r>
          </a:p>
          <a:p>
            <a:endParaRPr lang="pt-BR" dirty="0"/>
          </a:p>
          <a:p>
            <a:endParaRPr lang="pt-BR" dirty="0"/>
          </a:p>
          <a:p>
            <a:r>
              <a:rPr lang="en-US" dirty="0"/>
              <a:t>If-None-Match: </a:t>
            </a:r>
            <a:r>
              <a:rPr lang="pt-BR" i="1" dirty="0">
                <a:solidFill>
                  <a:schemeClr val="accent1">
                    <a:lumMod val="75000"/>
                  </a:schemeClr>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400800" y="1183406"/>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4BE8D8-B8D8-4B8B-9053-ACA98740704F}"/>
              </a:ext>
            </a:extLst>
          </p:cNvPr>
          <p:cNvSpPr/>
          <p:nvPr/>
        </p:nvSpPr>
        <p:spPr>
          <a:xfrm>
            <a:off x="7073788" y="4868353"/>
            <a:ext cx="4667246" cy="646331"/>
          </a:xfrm>
          <a:prstGeom prst="rect">
            <a:avLst/>
          </a:prstGeom>
        </p:spPr>
        <p:txBody>
          <a:bodyPr wrap="square">
            <a:spAutoFit/>
          </a:bodyPr>
          <a:lstStyle/>
          <a:p>
            <a:r>
              <a:rPr lang="fr-FR" dirty="0">
                <a:solidFill>
                  <a:srgbClr val="333333"/>
                </a:solidFill>
                <a:latin typeface="Arial" panose="020B0604020202020204" pitchFamily="34" charset="0"/>
              </a:rPr>
              <a:t> Cache-Control, Content-Location, Date, </a:t>
            </a:r>
            <a:r>
              <a:rPr lang="fr-FR" dirty="0" err="1">
                <a:solidFill>
                  <a:srgbClr val="333333"/>
                </a:solidFill>
                <a:latin typeface="Arial" panose="020B0604020202020204" pitchFamily="34" charset="0"/>
              </a:rPr>
              <a:t>ETag</a:t>
            </a:r>
            <a:r>
              <a:rPr lang="fr-FR" dirty="0">
                <a:solidFill>
                  <a:srgbClr val="333333"/>
                </a:solidFill>
                <a:latin typeface="Arial" panose="020B0604020202020204" pitchFamily="34" charset="0"/>
              </a:rPr>
              <a:t>, Expires, and </a:t>
            </a:r>
            <a:r>
              <a:rPr lang="fr-FR" dirty="0" err="1">
                <a:solidFill>
                  <a:srgbClr val="333333"/>
                </a:solidFill>
                <a:latin typeface="Arial" panose="020B0604020202020204" pitchFamily="34" charset="0"/>
              </a:rPr>
              <a:t>Vary</a:t>
            </a:r>
            <a:r>
              <a:rPr lang="fr-FR" dirty="0">
                <a:solidFill>
                  <a:srgbClr val="333333"/>
                </a:solidFill>
                <a:latin typeface="Arial" panose="020B0604020202020204" pitchFamily="34" charset="0"/>
              </a:rPr>
              <a:t>.</a:t>
            </a:r>
            <a:endParaRPr lang="fr-FR" dirty="0"/>
          </a:p>
        </p:txBody>
      </p:sp>
    </p:spTree>
    <p:extLst>
      <p:ext uri="{BB962C8B-B14F-4D97-AF65-F5344CB8AC3E}">
        <p14:creationId xmlns:p14="http://schemas.microsoft.com/office/powerpoint/2010/main" val="28455693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733768"/>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77</a:t>
            </a:fld>
            <a:endParaRPr lang="fr-FR"/>
          </a:p>
        </p:txBody>
      </p:sp>
    </p:spTree>
    <p:extLst>
      <p:ext uri="{BB962C8B-B14F-4D97-AF65-F5344CB8AC3E}">
        <p14:creationId xmlns:p14="http://schemas.microsoft.com/office/powerpoint/2010/main" val="7070377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spTree>
    <p:extLst>
      <p:ext uri="{BB962C8B-B14F-4D97-AF65-F5344CB8AC3E}">
        <p14:creationId xmlns:p14="http://schemas.microsoft.com/office/powerpoint/2010/main" val="3349285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Tree>
    <p:extLst>
      <p:ext uri="{BB962C8B-B14F-4D97-AF65-F5344CB8AC3E}">
        <p14:creationId xmlns:p14="http://schemas.microsoft.com/office/powerpoint/2010/main" val="2974171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Tree>
    <p:extLst>
      <p:ext uri="{BB962C8B-B14F-4D97-AF65-F5344CB8AC3E}">
        <p14:creationId xmlns:p14="http://schemas.microsoft.com/office/powerpoint/2010/main" val="2973866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88</a:t>
            </a:fld>
            <a:endParaRPr lang="fr-FR"/>
          </a:p>
        </p:txBody>
      </p:sp>
    </p:spTree>
    <p:extLst>
      <p:ext uri="{BB962C8B-B14F-4D97-AF65-F5344CB8AC3E}">
        <p14:creationId xmlns:p14="http://schemas.microsoft.com/office/powerpoint/2010/main" val="41067039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spTree>
    <p:extLst>
      <p:ext uri="{BB962C8B-B14F-4D97-AF65-F5344CB8AC3E}">
        <p14:creationId xmlns:p14="http://schemas.microsoft.com/office/powerpoint/2010/main" val="633296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92</a:t>
            </a:fld>
            <a:endParaRPr lang="fr-FR"/>
          </a:p>
        </p:txBody>
      </p:sp>
    </p:spTree>
    <p:extLst>
      <p:ext uri="{BB962C8B-B14F-4D97-AF65-F5344CB8AC3E}">
        <p14:creationId xmlns:p14="http://schemas.microsoft.com/office/powerpoint/2010/main" val="32723869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48838</TotalTime>
  <Words>5393</Words>
  <Application>Microsoft Office PowerPoint</Application>
  <PresentationFormat>Grand écran</PresentationFormat>
  <Paragraphs>1179</Paragraphs>
  <Slides>114</Slides>
  <Notes>10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114</vt:i4>
      </vt:variant>
    </vt:vector>
  </HeadingPairs>
  <TitlesOfParts>
    <vt:vector size="127"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et query string</vt:lpstr>
      <vt:lpstr>Get et type de retour</vt:lpstr>
      <vt:lpstr>POST, PUT précisions</vt:lpstr>
      <vt:lpstr>POST, PUT précisions</vt:lpstr>
      <vt:lpstr>PATCH précision</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Conclusion</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Guillaume Chervet</cp:lastModifiedBy>
  <cp:revision>610</cp:revision>
  <cp:lastPrinted>2017-05-21T13:26:06Z</cp:lastPrinted>
  <dcterms:created xsi:type="dcterms:W3CDTF">2017-03-15T18:15:39Z</dcterms:created>
  <dcterms:modified xsi:type="dcterms:W3CDTF">2019-03-25T12:31:55Z</dcterms:modified>
</cp:coreProperties>
</file>